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715000" cx="9144000"/>
  <p:notesSz cx="6858000" cy="9144000"/>
  <p:embeddedFontLst>
    <p:embeddedFont>
      <p:font typeface="Ubuntu"/>
      <p:regular r:id="rId13"/>
      <p:bold r:id="rId14"/>
      <p:italic r:id="rId15"/>
      <p:boldItalic r:id="rId16"/>
    </p:embeddedFont>
    <p:embeddedFont>
      <p:font typeface="Ubuntu Light"/>
      <p:regular r:id="rId17"/>
      <p:bold r:id="rId18"/>
      <p:italic r:id="rId19"/>
      <p:boldItalic r:id="rId20"/>
    </p:embeddedFont>
    <p:embeddedFont>
      <p:font typeface="Fira Code Light"/>
      <p:regular r:id="rId21"/>
      <p:bold r:id="rId22"/>
    </p:embeddedFont>
    <p:embeddedFont>
      <p:font typeface="Fira Code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Light-boldItalic.fntdata"/><Relationship Id="rId11" Type="http://schemas.openxmlformats.org/officeDocument/2006/relationships/slide" Target="slides/slide7.xml"/><Relationship Id="rId22" Type="http://schemas.openxmlformats.org/officeDocument/2006/relationships/font" Target="fonts/FiraCodeLight-bold.fntdata"/><Relationship Id="rId10" Type="http://schemas.openxmlformats.org/officeDocument/2006/relationships/slide" Target="slides/slide6.xml"/><Relationship Id="rId21" Type="http://schemas.openxmlformats.org/officeDocument/2006/relationships/font" Target="fonts/FiraCodeLight-regular.fntdata"/><Relationship Id="rId13" Type="http://schemas.openxmlformats.org/officeDocument/2006/relationships/font" Target="fonts/Ubuntu-regular.fntdata"/><Relationship Id="rId24" Type="http://schemas.openxmlformats.org/officeDocument/2006/relationships/font" Target="fonts/FiraCode-bold.fntdata"/><Relationship Id="rId12" Type="http://schemas.openxmlformats.org/officeDocument/2006/relationships/slide" Target="slides/slide8.xml"/><Relationship Id="rId23" Type="http://schemas.openxmlformats.org/officeDocument/2006/relationships/font" Target="fonts/FiraCod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Ubuntu-italic.fntdata"/><Relationship Id="rId14" Type="http://schemas.openxmlformats.org/officeDocument/2006/relationships/font" Target="fonts/Ubuntu-bold.fntdata"/><Relationship Id="rId17" Type="http://schemas.openxmlformats.org/officeDocument/2006/relationships/font" Target="fonts/UbuntuLight-regular.fntdata"/><Relationship Id="rId16" Type="http://schemas.openxmlformats.org/officeDocument/2006/relationships/font" Target="fonts/Ubuntu-boldItalic.fntdata"/><Relationship Id="rId5" Type="http://schemas.openxmlformats.org/officeDocument/2006/relationships/slide" Target="slides/slide1.xml"/><Relationship Id="rId19" Type="http://schemas.openxmlformats.org/officeDocument/2006/relationships/font" Target="fonts/UbuntuLight-italic.fntdata"/><Relationship Id="rId6" Type="http://schemas.openxmlformats.org/officeDocument/2006/relationships/slide" Target="slides/slide2.xml"/><Relationship Id="rId18" Type="http://schemas.openxmlformats.org/officeDocument/2006/relationships/font" Target="fonts/Ubuntu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37e3f2783e_0_9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137e3f2783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aa39b61e4a_0_39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aa39b61e4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aa39b61e4a_0_1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aa39b61e4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a39b61e4a_0_15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a39b61e4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a39b61e4a_0_23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a39b61e4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aa39b61e4a_0_29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aa39b61e4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aa39b61e4a_0_65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aa39b61e4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7e3f2783e_0_152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7e3f2783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apa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0" l="0" r="0" t="9"/>
          <a:stretch/>
        </p:blipFill>
        <p:spPr>
          <a:xfrm>
            <a:off x="-59775" y="-343225"/>
            <a:ext cx="9268378" cy="655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000" y="867500"/>
            <a:ext cx="2236467" cy="13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ma | capitulo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25" y="-281050"/>
            <a:ext cx="9242225" cy="65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da " type="twoColTx">
  <p:cSld name="TITLE_AND_TWO_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-39900" y="-760400"/>
            <a:ext cx="9219026" cy="6513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025" y="5240225"/>
            <a:ext cx="565750" cy="34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ização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7183" y="-363575"/>
            <a:ext cx="9258371" cy="654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9" name="Google Shape;19;p6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  <p:sp>
        <p:nvSpPr>
          <p:cNvPr id="23" name="Google Shape;23;p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8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7" name="Google Shape;27;p8"/>
          <p:cNvSpPr txBox="1"/>
          <p:nvPr>
            <p:ph idx="1" type="subTitle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" name="Google Shape;28;p8"/>
          <p:cNvSpPr txBox="1"/>
          <p:nvPr>
            <p:ph idx="2" type="body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hasCustomPrompt="1" type="title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docs.streamlit.io/library/api-referenc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reamlit.io/components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/>
        </p:nvSpPr>
        <p:spPr>
          <a:xfrm>
            <a:off x="4206525" y="4459650"/>
            <a:ext cx="281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Técnicas de Programação II</a:t>
            </a:r>
            <a:endParaRPr sz="16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" name="Google Shape;44;p12"/>
          <p:cNvSpPr txBox="1"/>
          <p:nvPr/>
        </p:nvSpPr>
        <p:spPr>
          <a:xfrm>
            <a:off x="4206525" y="4999950"/>
            <a:ext cx="4097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Aula 05 - Streamlit</a:t>
            </a:r>
            <a:endParaRPr sz="13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45" name="Google Shape;45;p12"/>
          <p:cNvGrpSpPr/>
          <p:nvPr/>
        </p:nvGrpSpPr>
        <p:grpSpPr>
          <a:xfrm>
            <a:off x="4284425" y="4911325"/>
            <a:ext cx="4942500" cy="0"/>
            <a:chOff x="4251700" y="5140900"/>
            <a:chExt cx="4942500" cy="0"/>
          </a:xfrm>
        </p:grpSpPr>
        <p:cxnSp>
          <p:nvCxnSpPr>
            <p:cNvPr id="46" name="Google Shape;46;p12"/>
            <p:cNvCxnSpPr/>
            <p:nvPr/>
          </p:nvCxnSpPr>
          <p:spPr>
            <a:xfrm>
              <a:off x="4251700" y="5140900"/>
              <a:ext cx="3690600" cy="0"/>
            </a:xfrm>
            <a:prstGeom prst="straightConnector1">
              <a:avLst/>
            </a:prstGeom>
            <a:noFill/>
            <a:ln cap="flat" cmpd="sng" w="19050">
              <a:solidFill>
                <a:srgbClr val="A6F7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12"/>
            <p:cNvCxnSpPr/>
            <p:nvPr/>
          </p:nvCxnSpPr>
          <p:spPr>
            <a:xfrm>
              <a:off x="7942300" y="5140900"/>
              <a:ext cx="1251900" cy="0"/>
            </a:xfrm>
            <a:prstGeom prst="straightConnector1">
              <a:avLst/>
            </a:prstGeom>
            <a:noFill/>
            <a:ln cap="flat" cmpd="sng" w="19050">
              <a:solidFill>
                <a:srgbClr val="2371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13"/>
          <p:cNvGrpSpPr/>
          <p:nvPr/>
        </p:nvGrpSpPr>
        <p:grpSpPr>
          <a:xfrm>
            <a:off x="5400062" y="1604374"/>
            <a:ext cx="1976517" cy="825854"/>
            <a:chOff x="527225" y="1006888"/>
            <a:chExt cx="6536100" cy="3409800"/>
          </a:xfrm>
        </p:grpSpPr>
        <p:sp>
          <p:nvSpPr>
            <p:cNvPr id="53" name="Google Shape;53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4</a:t>
              </a:r>
              <a:r>
                <a:rPr lang="pt-BR">
                  <a:solidFill>
                    <a:srgbClr val="FFFBF0"/>
                  </a:solidFill>
                </a:rPr>
                <a:t> - Componentes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  <p:sp>
        <p:nvSpPr>
          <p:cNvPr id="55" name="Google Shape;55;p13"/>
          <p:cNvSpPr txBox="1"/>
          <p:nvPr/>
        </p:nvSpPr>
        <p:spPr>
          <a:xfrm>
            <a:off x="240550" y="138175"/>
            <a:ext cx="205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Aula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57" name="Google Shape;57;p13"/>
          <p:cNvGrpSpPr/>
          <p:nvPr/>
        </p:nvGrpSpPr>
        <p:grpSpPr>
          <a:xfrm>
            <a:off x="1767185" y="1604376"/>
            <a:ext cx="1976517" cy="825854"/>
            <a:chOff x="527225" y="1006888"/>
            <a:chExt cx="6536100" cy="3409800"/>
          </a:xfrm>
        </p:grpSpPr>
        <p:sp>
          <p:nvSpPr>
            <p:cNvPr id="58" name="Google Shape;58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1 - </a:t>
              </a:r>
              <a:r>
                <a:rPr lang="pt-BR">
                  <a:solidFill>
                    <a:srgbClr val="FFFBF0"/>
                  </a:solidFill>
                </a:rPr>
                <a:t>O que é?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  <p:grpSp>
        <p:nvGrpSpPr>
          <p:cNvPr id="60" name="Google Shape;60;p13"/>
          <p:cNvGrpSpPr/>
          <p:nvPr/>
        </p:nvGrpSpPr>
        <p:grpSpPr>
          <a:xfrm>
            <a:off x="1767185" y="2639597"/>
            <a:ext cx="1976517" cy="825854"/>
            <a:chOff x="527225" y="1006888"/>
            <a:chExt cx="6536100" cy="3409800"/>
          </a:xfrm>
        </p:grpSpPr>
        <p:sp>
          <p:nvSpPr>
            <p:cNvPr id="61" name="Google Shape;61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2 - Instalação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1767185" y="3674819"/>
            <a:ext cx="1976517" cy="825854"/>
            <a:chOff x="527225" y="1006888"/>
            <a:chExt cx="6536100" cy="3409800"/>
          </a:xfrm>
        </p:grpSpPr>
        <p:sp>
          <p:nvSpPr>
            <p:cNvPr id="64" name="Google Shape;64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3 - Widgets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  <p:grpSp>
        <p:nvGrpSpPr>
          <p:cNvPr id="66" name="Google Shape;66;p13"/>
          <p:cNvGrpSpPr/>
          <p:nvPr/>
        </p:nvGrpSpPr>
        <p:grpSpPr>
          <a:xfrm>
            <a:off x="5399825" y="2639599"/>
            <a:ext cx="1976517" cy="825854"/>
            <a:chOff x="527225" y="1006888"/>
            <a:chExt cx="6536100" cy="3409800"/>
          </a:xfrm>
        </p:grpSpPr>
        <p:sp>
          <p:nvSpPr>
            <p:cNvPr id="67" name="Google Shape;67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5</a:t>
              </a:r>
              <a:r>
                <a:rPr lang="pt-BR">
                  <a:solidFill>
                    <a:srgbClr val="FFFBF0"/>
                  </a:solidFill>
                </a:rPr>
                <a:t> - Exemplos e </a:t>
              </a:r>
              <a:endParaRPr>
                <a:solidFill>
                  <a:srgbClr val="FFFBF0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     Aplicação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  <p:grpSp>
        <p:nvGrpSpPr>
          <p:cNvPr id="69" name="Google Shape;69;p13"/>
          <p:cNvGrpSpPr/>
          <p:nvPr/>
        </p:nvGrpSpPr>
        <p:grpSpPr>
          <a:xfrm>
            <a:off x="5399825" y="3674822"/>
            <a:ext cx="1976517" cy="825854"/>
            <a:chOff x="527225" y="1006888"/>
            <a:chExt cx="6536100" cy="3409800"/>
          </a:xfrm>
        </p:grpSpPr>
        <p:sp>
          <p:nvSpPr>
            <p:cNvPr id="70" name="Google Shape;70;p13"/>
            <p:cNvSpPr/>
            <p:nvPr/>
          </p:nvSpPr>
          <p:spPr>
            <a:xfrm>
              <a:off x="527225" y="1006888"/>
              <a:ext cx="6536100" cy="3409800"/>
            </a:xfrm>
            <a:prstGeom prst="roundRect">
              <a:avLst>
                <a:gd fmla="val 8123" name="adj"/>
              </a:avLst>
            </a:prstGeom>
            <a:solidFill>
              <a:srgbClr val="282C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BF0"/>
                  </a:solidFill>
                </a:rPr>
                <a:t>6</a:t>
              </a:r>
              <a:r>
                <a:rPr lang="pt-BR">
                  <a:solidFill>
                    <a:srgbClr val="FFFBF0"/>
                  </a:solidFill>
                </a:rPr>
                <a:t> - Deploy</a:t>
              </a:r>
              <a:endParaRPr>
                <a:solidFill>
                  <a:srgbClr val="FFFBF0"/>
                </a:solidFill>
              </a:endParaRPr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527225" y="1724100"/>
              <a:ext cx="88800" cy="1972800"/>
            </a:xfrm>
            <a:prstGeom prst="rect">
              <a:avLst/>
            </a:prstGeom>
            <a:solidFill>
              <a:srgbClr val="A6F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BF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/>
        </p:nvSpPr>
        <p:spPr>
          <a:xfrm>
            <a:off x="240550" y="138175"/>
            <a:ext cx="205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 que é?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1336950" y="1795500"/>
            <a:ext cx="64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Segundo o site </a:t>
            </a:r>
            <a:r>
              <a:rPr b="1" i="1" lang="pt-BR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streamlit.io</a:t>
            </a:r>
            <a:r>
              <a:rPr lang="pt-BR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:</a:t>
            </a:r>
            <a:endParaRPr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336950" y="2711375"/>
            <a:ext cx="647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faster way to build and share data apps</a:t>
            </a:r>
            <a:endParaRPr b="1" i="1"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1336950" y="3358475"/>
            <a:ext cx="647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forma mais rápida de construir e compartilhar apps de dados</a:t>
            </a:r>
            <a:endParaRPr b="1"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/>
        </p:nvSpPr>
        <p:spPr>
          <a:xfrm>
            <a:off x="240550" y="138175"/>
            <a:ext cx="205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Instalação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1336950" y="2457300"/>
            <a:ext cx="647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pip install streamlit</a:t>
            </a:r>
            <a:endParaRPr b="1"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240550" y="138175"/>
            <a:ext cx="231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Verificando Instalação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1336950" y="2457300"/>
            <a:ext cx="647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streamlit hello</a:t>
            </a:r>
            <a:endParaRPr b="1"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/>
        </p:nvSpPr>
        <p:spPr>
          <a:xfrm>
            <a:off x="240550" y="138175"/>
            <a:ext cx="231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Widgets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704375" y="1171425"/>
            <a:ext cx="64701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write e magic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texto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exibição de dados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gráficos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entrada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mídia</a:t>
            </a:r>
            <a:endParaRPr sz="20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status / progresso</a:t>
            </a:r>
            <a:endParaRPr sz="20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highlight>
                  <a:srgbClr val="7CD022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layouts</a:t>
            </a:r>
            <a:endParaRPr sz="2000">
              <a:solidFill>
                <a:schemeClr val="lt1"/>
              </a:solidFill>
              <a:highlight>
                <a:srgbClr val="7CD022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controle de fluxo</a:t>
            </a:r>
            <a:endParaRPr sz="20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 Light"/>
              <a:buAutoNum type="arabicPeriod"/>
            </a:pPr>
            <a:r>
              <a:rPr lang="pt-BR" sz="20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utilitários</a:t>
            </a:r>
            <a:endParaRPr sz="20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476" y="177925"/>
            <a:ext cx="2112549" cy="17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595300" y="4725325"/>
            <a:ext cx="647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BF0"/>
                </a:solidFill>
                <a:uFill>
                  <a:noFill/>
                </a:uFill>
                <a:latin typeface="Fira Code Light"/>
                <a:ea typeface="Fira Code Light"/>
                <a:cs typeface="Fira Code Light"/>
                <a:sym typeface="Fira Cod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https://docs.streamlit.io/library/api-reference</a:t>
            </a:r>
            <a:endParaRPr>
              <a:solidFill>
                <a:srgbClr val="FFFBF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BF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/>
        </p:nvSpPr>
        <p:spPr>
          <a:xfrm>
            <a:off x="240550" y="138175"/>
            <a:ext cx="231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Componentes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1513425" y="4674425"/>
            <a:ext cx="593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BF0"/>
                </a:solidFill>
                <a:uFill>
                  <a:noFill/>
                </a:uFill>
                <a:latin typeface="Fira Code Light"/>
                <a:ea typeface="Fira Code Light"/>
                <a:cs typeface="Fira Code Light"/>
                <a:sym typeface="Fira Cod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https://streamlit.io/components</a:t>
            </a:r>
            <a:endParaRPr>
              <a:solidFill>
                <a:srgbClr val="FFFBF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BF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4">
            <a:alphaModFix/>
          </a:blip>
          <a:srcRect b="17082" l="34222" r="14783" t="35999"/>
          <a:stretch/>
        </p:blipFill>
        <p:spPr>
          <a:xfrm>
            <a:off x="1513374" y="1208852"/>
            <a:ext cx="5933501" cy="307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3492150" y="2495850"/>
            <a:ext cx="215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Obrigada</a:t>
            </a:r>
            <a:endParaRPr sz="35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